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8" r:id="rId1"/>
  </p:sldMasterIdLst>
  <p:sldIdLst>
    <p:sldId id="256" r:id="rId2"/>
    <p:sldId id="257" r:id="rId3"/>
    <p:sldId id="258" r:id="rId4"/>
    <p:sldId id="259" r:id="rId5"/>
    <p:sldId id="260" r:id="rId6"/>
    <p:sldId id="264" r:id="rId7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084" autoAdjust="0"/>
    <p:restoredTop sz="94660"/>
  </p:normalViewPr>
  <p:slideViewPr>
    <p:cSldViewPr>
      <p:cViewPr>
        <p:scale>
          <a:sx n="66" d="100"/>
          <a:sy n="66" d="100"/>
        </p:scale>
        <p:origin x="-117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4 Rectángulo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5 Rectángulo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6 Rectángulo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9 Rectángulo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10 Rectángulo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11 Rectángulo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12 Rectángulo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13 Rectángulo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15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16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17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7DCBB5E-CA79-467A-BF63-372D85DC133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304D0-5BA3-432D-9E45-D49551EB42E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F74863-C6A6-42F2-A468-3A223978FFE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92858A-4AEC-451F-9942-620D2FDA0A0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Forma libre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4 Forma libre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5 Forma libre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6 Forma libre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12 Forma libre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13 Forma libre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14 Forma libre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16 Forma libre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17 Forma libre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18 Rectángulo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19 Rectángulo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20 Rectángulo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21 Rectángulo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22 Rectángulo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23 Rectángulo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2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2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2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6758696-AB4B-4AF9-97D7-78FF6E89DBE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FCEDCFF-0FFA-4020-8D16-6C1EB1D6F1C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7 Rectángulo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8 Rectángulo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9 Rectángulo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10 Rectángulo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11 Rectángulo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12 Rectángulo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13 Rectángulo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14 Rectángulo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1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1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1C7F059-0214-4D9C-9D12-9FE000233F2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7801D1-EB2E-4094-8FB2-C4CE4A3770A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27F0D1D-F28B-4E17-B18F-C0F690A9BE5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F03D2-B9EB-4543-91A8-E6B1758C6EC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5 Conector recto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19 Grupo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7 Conector recto"/>
            <p:cNvCxnSpPr/>
            <p:nvPr/>
          </p:nvCxnSpPr>
          <p:spPr>
            <a:xfrm rot="16200000">
              <a:off x="6663593" y="12945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8 Conector recto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9 Conector recto"/>
            <p:cNvCxnSpPr/>
            <p:nvPr/>
          </p:nvCxnSpPr>
          <p:spPr>
            <a:xfrm rot="5400000" flipH="1">
              <a:off x="6744513" y="1293533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25 Grupo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11 Conector recto"/>
            <p:cNvCxnSpPr/>
            <p:nvPr/>
          </p:nvCxnSpPr>
          <p:spPr>
            <a:xfrm rot="16200000">
              <a:off x="6663593" y="12945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13 Conector recto"/>
            <p:cNvCxnSpPr/>
            <p:nvPr/>
          </p:nvCxnSpPr>
          <p:spPr>
            <a:xfrm rot="5400000" flipH="1">
              <a:off x="6744513" y="1293533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29 Grupo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15 Conector recto"/>
            <p:cNvCxnSpPr/>
            <p:nvPr/>
          </p:nvCxnSpPr>
          <p:spPr>
            <a:xfrm rot="16200000">
              <a:off x="6663592" y="1294506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17 Conector recto"/>
            <p:cNvCxnSpPr/>
            <p:nvPr/>
          </p:nvCxnSpPr>
          <p:spPr>
            <a:xfrm rot="5400000" flipH="1">
              <a:off x="6744512" y="12935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4 Marcador de fecha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20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21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FCC78AC-E388-4453-9FEB-21E5E4D4BD9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7 Rectángulo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8 Rectángulo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9 Rectángulo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10 Rectángulo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14 Rectángulo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16 Rectángulo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36" name="12 Marcador de texto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396B2A50-16EF-4531-9056-0FC7F121625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92" r:id="rId1"/>
    <p:sldLayoutId id="2147483887" r:id="rId2"/>
    <p:sldLayoutId id="2147483893" r:id="rId3"/>
    <p:sldLayoutId id="2147483894" r:id="rId4"/>
    <p:sldLayoutId id="2147483895" r:id="rId5"/>
    <p:sldLayoutId id="2147483888" r:id="rId6"/>
    <p:sldLayoutId id="2147483896" r:id="rId7"/>
    <p:sldLayoutId id="2147483889" r:id="rId8"/>
    <p:sldLayoutId id="2147483897" r:id="rId9"/>
    <p:sldLayoutId id="2147483890" r:id="rId10"/>
    <p:sldLayoutId id="214748389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eaLnBrk="0" fontAlgn="base" hangingPunct="0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eaLnBrk="0" fontAlgn="base" hangingPunct="0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eaLnBrk="0" fontAlgn="base" hangingPunct="0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obcas64.com/Numerico/Numerico.html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692150"/>
            <a:ext cx="8675687" cy="158432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r-CH" sz="4400" dirty="0" err="1">
                <a:solidFill>
                  <a:schemeClr val="tx2">
                    <a:satMod val="200000"/>
                  </a:schemeClr>
                </a:solidFill>
              </a:rPr>
              <a:t>Universidad</a:t>
            </a:r>
            <a:r>
              <a:rPr lang="fr-CH" sz="4400" dirty="0">
                <a:solidFill>
                  <a:schemeClr val="tx2">
                    <a:satMod val="200000"/>
                  </a:schemeClr>
                </a:solidFill>
              </a:rPr>
              <a:t> </a:t>
            </a:r>
            <a:r>
              <a:rPr lang="fr-CH" sz="4400" dirty="0" smtClean="0">
                <a:solidFill>
                  <a:schemeClr val="tx2">
                    <a:satMod val="200000"/>
                  </a:schemeClr>
                </a:solidFill>
              </a:rPr>
              <a:t>NACIONAL DE </a:t>
            </a:r>
            <a:r>
              <a:rPr lang="fr-CH" sz="4400" dirty="0" err="1" smtClean="0">
                <a:solidFill>
                  <a:schemeClr val="tx2">
                    <a:satMod val="200000"/>
                  </a:schemeClr>
                </a:solidFill>
              </a:rPr>
              <a:t>Ingenieria</a:t>
            </a:r>
            <a:r>
              <a:rPr lang="fr-CH" sz="4400" dirty="0">
                <a:solidFill>
                  <a:schemeClr val="tx2">
                    <a:satMod val="200000"/>
                  </a:schemeClr>
                </a:solidFill>
              </a:rPr>
              <a:t/>
            </a:r>
            <a:br>
              <a:rPr lang="fr-CH" sz="4400" dirty="0">
                <a:solidFill>
                  <a:schemeClr val="tx2">
                    <a:satMod val="200000"/>
                  </a:schemeClr>
                </a:solidFill>
              </a:rPr>
            </a:br>
            <a:r>
              <a:rPr lang="fr-CH" sz="4400" dirty="0">
                <a:solidFill>
                  <a:schemeClr val="tx2">
                    <a:satMod val="200000"/>
                  </a:schemeClr>
                </a:solidFill>
              </a:rPr>
              <a:t/>
            </a:r>
            <a:br>
              <a:rPr lang="fr-CH" sz="4400" dirty="0">
                <a:solidFill>
                  <a:schemeClr val="tx2">
                    <a:satMod val="200000"/>
                  </a:schemeClr>
                </a:solidFill>
              </a:rPr>
            </a:br>
            <a:r>
              <a:rPr lang="fr-CH" sz="4400" dirty="0" smtClean="0">
                <a:solidFill>
                  <a:schemeClr val="tx2">
                    <a:satMod val="200000"/>
                  </a:schemeClr>
                </a:solidFill>
              </a:rPr>
              <a:t>FACULTAD DE INGENIERIA MECANICA</a:t>
            </a:r>
            <a:r>
              <a:rPr lang="fr-CH" sz="4800" dirty="0">
                <a:solidFill>
                  <a:schemeClr val="tx2">
                    <a:satMod val="200000"/>
                  </a:schemeClr>
                </a:solidFill>
              </a:rPr>
              <a:t/>
            </a:r>
            <a:br>
              <a:rPr lang="fr-CH" sz="4800" dirty="0">
                <a:solidFill>
                  <a:schemeClr val="tx2">
                    <a:satMod val="200000"/>
                  </a:schemeClr>
                </a:solidFill>
              </a:rPr>
            </a:br>
            <a:endParaRPr lang="es-ES" sz="4800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4941888"/>
            <a:ext cx="6656387" cy="1223962"/>
          </a:xfrm>
        </p:spPr>
        <p:txBody>
          <a:bodyPr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fr-CH" sz="2800" b="1" dirty="0" err="1"/>
              <a:t>Curso</a:t>
            </a:r>
            <a:r>
              <a:rPr lang="fr-CH" sz="2800" b="1" dirty="0"/>
              <a:t>: </a:t>
            </a:r>
            <a:r>
              <a:rPr lang="fr-CH" sz="2800" b="1" dirty="0" err="1" smtClean="0"/>
              <a:t>Métodos</a:t>
            </a:r>
            <a:r>
              <a:rPr lang="fr-CH" sz="2800" b="1" dirty="0" smtClean="0"/>
              <a:t> </a:t>
            </a:r>
            <a:r>
              <a:rPr lang="fr-CH" sz="2800" b="1" dirty="0" err="1" smtClean="0"/>
              <a:t>Numéricos</a:t>
            </a:r>
            <a:r>
              <a:rPr lang="fr-CH" sz="2800" b="1" dirty="0" smtClean="0"/>
              <a:t>                                            	    </a:t>
            </a:r>
            <a:endParaRPr lang="fr-CH" sz="2800" b="1" dirty="0"/>
          </a:p>
          <a:p>
            <a:pPr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fr-CH" sz="2800" b="1" dirty="0" err="1"/>
              <a:t>Profesor</a:t>
            </a:r>
            <a:r>
              <a:rPr lang="fr-CH" sz="2800" b="1" dirty="0"/>
              <a:t>: </a:t>
            </a:r>
            <a:r>
              <a:rPr lang="fr-CH" sz="2800" b="1" dirty="0" err="1" smtClean="0"/>
              <a:t>Ing</a:t>
            </a:r>
            <a:r>
              <a:rPr lang="fr-CH" sz="2800" b="1" dirty="0"/>
              <a:t>. Robert Castro </a:t>
            </a:r>
            <a:r>
              <a:rPr lang="fr-CH" sz="2800" b="1" dirty="0" err="1"/>
              <a:t>Salguero</a:t>
            </a:r>
            <a:endParaRPr lang="es-E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CH">
                <a:solidFill>
                  <a:schemeClr val="tx2">
                    <a:satMod val="200000"/>
                  </a:schemeClr>
                </a:solidFill>
              </a:rPr>
              <a:t>Datos Generales</a:t>
            </a:r>
            <a:endParaRPr lang="es-ES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1476375" y="1557338"/>
            <a:ext cx="6191250" cy="4525962"/>
          </a:xfrm>
        </p:spPr>
        <p:txBody>
          <a:bodyPr/>
          <a:lstStyle/>
          <a:p>
            <a:pPr eaLnBrk="1" hangingPunct="1"/>
            <a:r>
              <a:rPr lang="fr-CH" b="1" smtClean="0"/>
              <a:t>Código</a:t>
            </a:r>
            <a:r>
              <a:rPr lang="fr-CH" smtClean="0"/>
              <a:t>: MB536</a:t>
            </a:r>
          </a:p>
          <a:p>
            <a:pPr eaLnBrk="1" hangingPunct="1"/>
            <a:r>
              <a:rPr lang="fr-CH" b="1" smtClean="0"/>
              <a:t>Condición</a:t>
            </a:r>
            <a:r>
              <a:rPr lang="fr-CH" smtClean="0"/>
              <a:t>: Obligatorio</a:t>
            </a:r>
          </a:p>
          <a:p>
            <a:pPr eaLnBrk="1" hangingPunct="1"/>
            <a:r>
              <a:rPr lang="fr-CH" b="1" smtClean="0"/>
              <a:t>Ciclo</a:t>
            </a:r>
            <a:r>
              <a:rPr lang="fr-CH" smtClean="0"/>
              <a:t>: Según Especialidad</a:t>
            </a:r>
          </a:p>
          <a:p>
            <a:pPr eaLnBrk="1" hangingPunct="1"/>
            <a:r>
              <a:rPr lang="fr-CH" b="1" smtClean="0"/>
              <a:t>Créditos</a:t>
            </a:r>
            <a:r>
              <a:rPr lang="fr-CH" smtClean="0"/>
              <a:t>: 03</a:t>
            </a:r>
          </a:p>
          <a:p>
            <a:pPr eaLnBrk="1" hangingPunct="1"/>
            <a:r>
              <a:rPr lang="fr-CH" b="1" smtClean="0"/>
              <a:t>Número de  horas Semanales</a:t>
            </a:r>
            <a:r>
              <a:rPr lang="fr-CH" smtClean="0"/>
              <a:t>: 05</a:t>
            </a:r>
          </a:p>
          <a:p>
            <a:pPr eaLnBrk="1" hangingPunct="1">
              <a:buFont typeface="Wingdings" pitchFamily="2" charset="2"/>
              <a:buNone/>
            </a:pPr>
            <a:r>
              <a:rPr lang="fr-CH" smtClean="0"/>
              <a:t>	</a:t>
            </a:r>
            <a:r>
              <a:rPr lang="fr-CH" b="1" smtClean="0"/>
              <a:t>Teoria</a:t>
            </a:r>
            <a:r>
              <a:rPr lang="fr-CH" smtClean="0"/>
              <a:t> : 02 Horas</a:t>
            </a:r>
          </a:p>
          <a:p>
            <a:pPr eaLnBrk="1" hangingPunct="1">
              <a:buFont typeface="Wingdings" pitchFamily="2" charset="2"/>
              <a:buNone/>
            </a:pPr>
            <a:r>
              <a:rPr lang="fr-CH" smtClean="0"/>
              <a:t>	</a:t>
            </a:r>
            <a:r>
              <a:rPr lang="fr-CH" b="1" smtClean="0"/>
              <a:t>Práctica/Laboratorio</a:t>
            </a:r>
            <a:r>
              <a:rPr lang="fr-CH" smtClean="0"/>
              <a:t> : 03 Horas</a:t>
            </a:r>
          </a:p>
          <a:p>
            <a:pPr eaLnBrk="1" hangingPunct="1">
              <a:buFont typeface="Wingdings" pitchFamily="2" charset="2"/>
              <a:buNone/>
            </a:pPr>
            <a:endParaRPr lang="fr-CH" smtClean="0"/>
          </a:p>
          <a:p>
            <a:pPr eaLnBrk="1" hangingPunct="1">
              <a:buFont typeface="Wingdings" pitchFamily="2" charset="2"/>
              <a:buNone/>
            </a:pPr>
            <a:endParaRPr lang="es-E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CH" sz="4800" dirty="0" err="1" smtClean="0">
                <a:solidFill>
                  <a:schemeClr val="tx2">
                    <a:satMod val="200000"/>
                  </a:schemeClr>
                </a:solidFill>
              </a:rPr>
              <a:t>Objetivo</a:t>
            </a:r>
            <a:endParaRPr lang="es-ES" sz="4800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10243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849313" y="1905000"/>
            <a:ext cx="7996237" cy="4027488"/>
          </a:xfrm>
        </p:spPr>
        <p:txBody>
          <a:bodyPr/>
          <a:lstStyle/>
          <a:p>
            <a:pPr hangingPunct="1"/>
            <a:r>
              <a:rPr lang="es-PE" smtClean="0"/>
              <a:t>Al finalizar el curso el alumno deberá:</a:t>
            </a:r>
            <a:endParaRPr lang="es-ES" smtClean="0"/>
          </a:p>
          <a:p>
            <a:pPr hangingPunct="1"/>
            <a:r>
              <a:rPr lang="es-PE" smtClean="0"/>
              <a:t>Resolver la formulación matemática de los problemas de ingeniería, calculando con precisión requerida los valores de las variables del problema, mediante la implementación de los Métodos Numéricos usando software adecuado.</a:t>
            </a:r>
            <a:endParaRPr lang="es-ES" smtClean="0"/>
          </a:p>
          <a:p>
            <a:pPr eaLnBrk="1" hangingPunct="1">
              <a:lnSpc>
                <a:spcPct val="90000"/>
              </a:lnSpc>
            </a:pPr>
            <a:endParaRPr lang="fr-CH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700338" y="260350"/>
            <a:ext cx="3609975" cy="28733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CH">
                <a:solidFill>
                  <a:schemeClr val="tx2">
                    <a:satMod val="200000"/>
                  </a:schemeClr>
                </a:solidFill>
              </a:rPr>
              <a:t>Contenido</a:t>
            </a:r>
            <a:endParaRPr lang="es-ES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11267" name="Rectangle 3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914400" y="1125538"/>
            <a:ext cx="8229600" cy="4967287"/>
          </a:xfrm>
        </p:spPr>
        <p:txBody>
          <a:bodyPr/>
          <a:lstStyle/>
          <a:p>
            <a:pPr eaLnBrk="1" hangingPunct="1"/>
            <a:r>
              <a:rPr lang="fr-CH" sz="2800" smtClean="0"/>
              <a:t>Teoria de Errores</a:t>
            </a:r>
          </a:p>
          <a:p>
            <a:pPr eaLnBrk="1" hangingPunct="1"/>
            <a:r>
              <a:rPr lang="fr-CH" sz="2800" smtClean="0"/>
              <a:t>Sistemas de Ecuaciones Lineales mediante metodos directos </a:t>
            </a:r>
          </a:p>
          <a:p>
            <a:pPr eaLnBrk="1" hangingPunct="1"/>
            <a:r>
              <a:rPr lang="fr-CH" sz="2800" smtClean="0"/>
              <a:t>Sistemas de Ecuaciones Lineales mediante metodos iterativos y calculo de valores propios</a:t>
            </a:r>
          </a:p>
          <a:p>
            <a:pPr eaLnBrk="1" hangingPunct="1"/>
            <a:r>
              <a:rPr lang="fr-CH" sz="2800" smtClean="0"/>
              <a:t>Ecuaciones no lineales de una y varias variables</a:t>
            </a:r>
          </a:p>
          <a:p>
            <a:pPr eaLnBrk="1" hangingPunct="1"/>
            <a:r>
              <a:rPr lang="fr-CH" sz="2800" smtClean="0"/>
              <a:t>Aproximacion de Funciones</a:t>
            </a:r>
          </a:p>
          <a:p>
            <a:pPr eaLnBrk="1" hangingPunct="1"/>
            <a:r>
              <a:rPr lang="fr-CH" sz="2800" smtClean="0"/>
              <a:t>Diferenciación e integración numérica</a:t>
            </a:r>
          </a:p>
          <a:p>
            <a:pPr eaLnBrk="1" hangingPunct="1"/>
            <a:r>
              <a:rPr lang="fr-CH" sz="2800" smtClean="0"/>
              <a:t>Solucion Numerica de Ecuaciones Diferenciales</a:t>
            </a:r>
          </a:p>
          <a:p>
            <a:pPr eaLnBrk="1" hangingPunct="1"/>
            <a:endParaRPr lang="fr-CH" sz="2800" smtClean="0"/>
          </a:p>
          <a:p>
            <a:pPr eaLnBrk="1" hangingPunct="1"/>
            <a:endParaRPr lang="fr-CH" sz="2800" smtClean="0"/>
          </a:p>
          <a:p>
            <a:pPr eaLnBrk="1" hangingPunct="1"/>
            <a:endParaRPr lang="fr-CH" sz="2800" smtClean="0"/>
          </a:p>
          <a:p>
            <a:pPr eaLnBrk="1" hangingPunct="1"/>
            <a:endParaRPr lang="fr-CH" sz="2800" smtClean="0"/>
          </a:p>
          <a:p>
            <a:pPr eaLnBrk="1" hangingPunct="1"/>
            <a:endParaRPr lang="es-E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914400" y="512763"/>
            <a:ext cx="777240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CH" dirty="0" err="1">
                <a:solidFill>
                  <a:schemeClr val="tx2">
                    <a:satMod val="200000"/>
                  </a:schemeClr>
                </a:solidFill>
              </a:rPr>
              <a:t>Evaluacion</a:t>
            </a:r>
            <a:r>
              <a:rPr lang="fr-CH" dirty="0">
                <a:solidFill>
                  <a:schemeClr val="tx2">
                    <a:satMod val="200000"/>
                  </a:schemeClr>
                </a:solidFill>
              </a:rPr>
              <a:t> </a:t>
            </a:r>
            <a:r>
              <a:rPr lang="fr-CH" dirty="0" err="1">
                <a:solidFill>
                  <a:schemeClr val="tx2">
                    <a:satMod val="200000"/>
                  </a:schemeClr>
                </a:solidFill>
              </a:rPr>
              <a:t>del</a:t>
            </a:r>
            <a:r>
              <a:rPr lang="fr-CH" dirty="0">
                <a:solidFill>
                  <a:schemeClr val="tx2">
                    <a:satMod val="200000"/>
                  </a:schemeClr>
                </a:solidFill>
              </a:rPr>
              <a:t> </a:t>
            </a:r>
            <a:r>
              <a:rPr lang="fr-CH" dirty="0" err="1">
                <a:solidFill>
                  <a:schemeClr val="tx2">
                    <a:satMod val="200000"/>
                  </a:schemeClr>
                </a:solidFill>
              </a:rPr>
              <a:t>Curso</a:t>
            </a:r>
            <a:endParaRPr lang="es-ES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7171" name="Rectangle 3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755650" y="1628775"/>
            <a:ext cx="7473950" cy="4454525"/>
          </a:xfrm>
        </p:spPr>
        <p:txBody>
          <a:bodyPr>
            <a:normAutofit fontScale="92500" lnSpcReduction="20000"/>
          </a:bodyPr>
          <a:lstStyle/>
          <a:p>
            <a:pPr marL="41148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s-ES" sz="2800" b="1" dirty="0"/>
              <a:t>Examen Parcial		:  EP</a:t>
            </a:r>
          </a:p>
          <a:p>
            <a:pPr marL="41148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s-ES" sz="2800" b="1" dirty="0"/>
              <a:t>Examen Final		:  EF</a:t>
            </a:r>
          </a:p>
          <a:p>
            <a:pPr marL="41148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s-ES" sz="2800" b="1" dirty="0" smtClean="0"/>
              <a:t>Promedio </a:t>
            </a:r>
            <a:r>
              <a:rPr lang="es-ES" sz="2800" b="1" dirty="0"/>
              <a:t>final del curso	:  </a:t>
            </a:r>
            <a:r>
              <a:rPr lang="es-ES" sz="2800" b="1" dirty="0" smtClean="0"/>
              <a:t>PFC</a:t>
            </a:r>
          </a:p>
          <a:p>
            <a:pPr marL="41148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s-ES" sz="2800" b="1" dirty="0" smtClean="0"/>
              <a:t>Promedio de practicas 	:  PP</a:t>
            </a:r>
            <a:endParaRPr lang="es-ES" sz="2800" b="1" dirty="0"/>
          </a:p>
          <a:p>
            <a:pPr marL="411480" eaLnBrk="1" fontAlgn="auto" hangingPunct="1">
              <a:lnSpc>
                <a:spcPct val="90000"/>
              </a:lnSpc>
              <a:spcAft>
                <a:spcPts val="0"/>
              </a:spcAft>
              <a:buNone/>
              <a:defRPr/>
            </a:pPr>
            <a:endParaRPr lang="en-US" sz="2800" b="1" dirty="0" smtClean="0"/>
          </a:p>
          <a:p>
            <a:pPr marL="411480" eaLnBrk="1" fontAlgn="auto" hangingPunct="1">
              <a:lnSpc>
                <a:spcPct val="90000"/>
              </a:lnSpc>
              <a:spcAft>
                <a:spcPts val="0"/>
              </a:spcAft>
              <a:buNone/>
              <a:defRPr/>
            </a:pPr>
            <a:r>
              <a:rPr lang="en-US" sz="2800" b="1" dirty="0" smtClean="0"/>
              <a:t>PFC = { PP + EP +2* EF } / 4</a:t>
            </a:r>
          </a:p>
          <a:p>
            <a:pPr marL="41148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800" b="1" dirty="0" smtClean="0"/>
              <a:t> </a:t>
            </a:r>
            <a:endParaRPr lang="es-ES" sz="2800" b="1" dirty="0" smtClean="0"/>
          </a:p>
          <a:p>
            <a:pPr marL="41148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s-ES" sz="2800" b="1" dirty="0" smtClean="0"/>
              <a:t>Nota</a:t>
            </a:r>
            <a:r>
              <a:rPr lang="es-ES" sz="2800" b="1" dirty="0"/>
              <a:t>:</a:t>
            </a:r>
            <a:r>
              <a:rPr lang="es-ES" sz="2800" dirty="0"/>
              <a:t> </a:t>
            </a:r>
            <a:r>
              <a:rPr lang="es-ES" sz="2800" dirty="0" smtClean="0"/>
              <a:t> El promedio de practicas de toma eliminando el menor de 4 practicas. </a:t>
            </a:r>
            <a:r>
              <a:rPr lang="es-ES" sz="2800" dirty="0" smtClean="0"/>
              <a:t>Cada práctica consta de una </a:t>
            </a:r>
            <a:r>
              <a:rPr lang="es-ES" sz="2800" dirty="0" smtClean="0"/>
              <a:t>P</a:t>
            </a:r>
            <a:r>
              <a:rPr lang="es-ES" sz="2800" dirty="0" smtClean="0"/>
              <a:t>rueba </a:t>
            </a:r>
            <a:r>
              <a:rPr lang="es-ES" sz="2800" dirty="0" smtClean="0"/>
              <a:t>E</a:t>
            </a:r>
            <a:r>
              <a:rPr lang="es-ES" sz="2800" dirty="0" smtClean="0"/>
              <a:t>scrita (50%) y Test de Laboratorio (50%). El </a:t>
            </a:r>
            <a:r>
              <a:rPr lang="es-ES" sz="2800" dirty="0"/>
              <a:t>Examen Sustitutorio, sustituye  a la menor nota obtenida en los exámenes parcial y final.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914400" y="512763"/>
            <a:ext cx="777240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CH" dirty="0" err="1" smtClean="0">
                <a:solidFill>
                  <a:schemeClr val="tx2">
                    <a:satMod val="200000"/>
                  </a:schemeClr>
                </a:solidFill>
              </a:rPr>
              <a:t>Bibliografia</a:t>
            </a:r>
            <a:r>
              <a:rPr lang="fr-CH" dirty="0" smtClean="0">
                <a:solidFill>
                  <a:schemeClr val="tx2">
                    <a:satMod val="200000"/>
                  </a:schemeClr>
                </a:solidFill>
              </a:rPr>
              <a:t> </a:t>
            </a:r>
            <a:r>
              <a:rPr lang="fr-CH" dirty="0" err="1">
                <a:solidFill>
                  <a:schemeClr val="tx2">
                    <a:satMod val="200000"/>
                  </a:schemeClr>
                </a:solidFill>
              </a:rPr>
              <a:t>del</a:t>
            </a:r>
            <a:r>
              <a:rPr lang="fr-CH" dirty="0">
                <a:solidFill>
                  <a:schemeClr val="tx2">
                    <a:satMod val="200000"/>
                  </a:schemeClr>
                </a:solidFill>
              </a:rPr>
              <a:t> </a:t>
            </a:r>
            <a:r>
              <a:rPr lang="fr-CH" dirty="0" err="1">
                <a:solidFill>
                  <a:schemeClr val="tx2">
                    <a:satMod val="200000"/>
                  </a:schemeClr>
                </a:solidFill>
              </a:rPr>
              <a:t>Curso</a:t>
            </a:r>
            <a:endParaRPr lang="es-ES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7171" name="Rectangle 3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395288" y="1628775"/>
            <a:ext cx="8748712" cy="4392613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s-ES_tradnl" sz="2800" u="sng" dirty="0" smtClean="0"/>
              <a:t>Richard L. </a:t>
            </a:r>
            <a:r>
              <a:rPr lang="es-ES_tradnl" sz="2800" u="sng" dirty="0" err="1" smtClean="0"/>
              <a:t>Burden</a:t>
            </a:r>
            <a:r>
              <a:rPr lang="es-ES_tradnl" sz="2800" u="sng" dirty="0" smtClean="0"/>
              <a:t> &amp; J.D. </a:t>
            </a:r>
            <a:r>
              <a:rPr lang="es-ES_tradnl" sz="2800" u="sng" dirty="0" err="1" smtClean="0"/>
              <a:t>Faires</a:t>
            </a:r>
            <a:endParaRPr lang="es-ES_tradnl" sz="2800" u="sng" dirty="0" smtClean="0"/>
          </a:p>
          <a:p>
            <a:pPr>
              <a:defRPr/>
            </a:pPr>
            <a:r>
              <a:rPr lang="es-ES_tradnl" sz="2800" dirty="0" smtClean="0"/>
              <a:t>“Análisis Numérico”</a:t>
            </a:r>
            <a:br>
              <a:rPr lang="es-ES_tradnl" sz="2800" dirty="0" smtClean="0"/>
            </a:br>
            <a:r>
              <a:rPr lang="es-ES_tradnl" sz="2800" dirty="0" smtClean="0"/>
              <a:t>International </a:t>
            </a:r>
            <a:r>
              <a:rPr lang="es-ES_tradnl" sz="2800" dirty="0" err="1" smtClean="0"/>
              <a:t>Thomson</a:t>
            </a:r>
            <a:r>
              <a:rPr lang="es-ES_tradnl" sz="2800" dirty="0" smtClean="0"/>
              <a:t> Editores, 2002</a:t>
            </a:r>
            <a:endParaRPr lang="es-ES" sz="2800" dirty="0" smtClean="0"/>
          </a:p>
          <a:p>
            <a:pPr>
              <a:defRPr/>
            </a:pPr>
            <a:r>
              <a:rPr lang="es-ES_tradnl" sz="2800" u="sng" dirty="0" err="1" smtClean="0"/>
              <a:t>Shoichiro</a:t>
            </a:r>
            <a:r>
              <a:rPr lang="es-ES_tradnl" sz="2800" u="sng" dirty="0" smtClean="0"/>
              <a:t> </a:t>
            </a:r>
            <a:r>
              <a:rPr lang="es-ES_tradnl" sz="2800" u="sng" dirty="0" err="1" smtClean="0"/>
              <a:t>Nakamura</a:t>
            </a:r>
            <a:endParaRPr lang="es-ES" sz="2800" dirty="0" smtClean="0"/>
          </a:p>
          <a:p>
            <a:pPr>
              <a:defRPr/>
            </a:pPr>
            <a:r>
              <a:rPr lang="es-PE" sz="2800" dirty="0" smtClean="0"/>
              <a:t>“Métodos Numéricos Aplicados con Software”</a:t>
            </a:r>
            <a:br>
              <a:rPr lang="es-PE" sz="2800" dirty="0" smtClean="0"/>
            </a:br>
            <a:r>
              <a:rPr lang="es-PE" sz="2800" dirty="0" err="1" smtClean="0"/>
              <a:t>Prentice</a:t>
            </a:r>
            <a:r>
              <a:rPr lang="es-PE" sz="2800" dirty="0" smtClean="0"/>
              <a:t>- Hall Hispanoamericana, S.A., 1992</a:t>
            </a:r>
          </a:p>
          <a:p>
            <a:pPr>
              <a:defRPr/>
            </a:pPr>
            <a:endParaRPr lang="es-PE" sz="2800" dirty="0" smtClean="0"/>
          </a:p>
          <a:p>
            <a:pPr>
              <a:defRPr/>
            </a:pPr>
            <a:r>
              <a:rPr lang="es-PE" sz="2800" b="1" u="sng" dirty="0" smtClean="0"/>
              <a:t>Pagina web del Curso</a:t>
            </a:r>
            <a:r>
              <a:rPr lang="es-PE" sz="2800" dirty="0" smtClean="0"/>
              <a:t>:</a:t>
            </a:r>
          </a:p>
          <a:p>
            <a:pPr>
              <a:defRPr/>
            </a:pPr>
            <a:r>
              <a:rPr lang="es-ES" sz="2800" b="1" u="sng" dirty="0" smtClean="0">
                <a:hlinkClick r:id="rId2"/>
              </a:rPr>
              <a:t>http://www.robcas64.com/Numerico/Numerico.html</a:t>
            </a:r>
            <a:r>
              <a:rPr lang="es-ES_tradnl" sz="2800" b="1" u="sng" dirty="0" smtClean="0"/>
              <a:t> </a:t>
            </a:r>
            <a:endParaRPr lang="es-ES" sz="2800" dirty="0" smtClean="0"/>
          </a:p>
          <a:p>
            <a:pPr>
              <a:defRPr/>
            </a:pPr>
            <a:endParaRPr lang="es-ES" sz="2800" dirty="0" smtClean="0"/>
          </a:p>
          <a:p>
            <a:pPr marL="41148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s-ES" sz="2800" dirty="0" smtClean="0"/>
          </a:p>
          <a:p>
            <a:pPr marL="411480" eaLnBrk="1" fontAlgn="auto" hangingPunct="1">
              <a:lnSpc>
                <a:spcPct val="9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241</TotalTime>
  <Words>134</Words>
  <Application>Microsoft Office PowerPoint</Application>
  <PresentationFormat>Presentación en pantalla (4:3)</PresentationFormat>
  <Paragraphs>43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Metro</vt:lpstr>
      <vt:lpstr>Universidad NACIONAL DE Ingenieria  FACULTAD DE INGENIERIA MECANICA </vt:lpstr>
      <vt:lpstr>Datos Generales</vt:lpstr>
      <vt:lpstr>Objetivo</vt:lpstr>
      <vt:lpstr>Contenido</vt:lpstr>
      <vt:lpstr>Evaluacion del Curso</vt:lpstr>
      <vt:lpstr>Bibliografia del Curso</vt:lpstr>
    </vt:vector>
  </TitlesOfParts>
  <Company>uni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Universidad Ricardo Palma Facultad de Ingenieria Escuela Profesional de Ingenieria Mecatronica</dc:title>
  <dc:creator>rob</dc:creator>
  <cp:lastModifiedBy>Robert</cp:lastModifiedBy>
  <cp:revision>31</cp:revision>
  <dcterms:created xsi:type="dcterms:W3CDTF">2008-03-27T03:52:53Z</dcterms:created>
  <dcterms:modified xsi:type="dcterms:W3CDTF">2011-08-30T03:43:16Z</dcterms:modified>
</cp:coreProperties>
</file>